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5" r:id="rId4"/>
    <p:sldId id="266" r:id="rId5"/>
    <p:sldId id="264" r:id="rId6"/>
    <p:sldId id="267" r:id="rId7"/>
    <p:sldId id="268" r:id="rId8"/>
    <p:sldId id="269" r:id="rId9"/>
    <p:sldId id="270" r:id="rId10"/>
    <p:sldId id="271" r:id="rId11"/>
    <p:sldId id="261" r:id="rId12"/>
    <p:sldId id="272" r:id="rId13"/>
    <p:sldId id="273" r:id="rId14"/>
    <p:sldId id="274" r:id="rId15"/>
    <p:sldId id="263" r:id="rId16"/>
    <p:sldId id="275" r:id="rId17"/>
    <p:sldId id="276" r:id="rId18"/>
    <p:sldId id="277" r:id="rId19"/>
    <p:sldId id="278" r:id="rId20"/>
    <p:sldId id="279" r:id="rId21"/>
    <p:sldId id="280" r:id="rId22"/>
    <p:sldId id="282" r:id="rId23"/>
    <p:sldId id="281" r:id="rId24"/>
    <p:sldId id="284" r:id="rId25"/>
    <p:sldId id="283"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4D8"/>
    <a:srgbClr val="D4CEBA"/>
    <a:srgbClr val="4F384D"/>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19" autoAdjust="0"/>
    <p:restoredTop sz="95496" autoAdjust="0"/>
  </p:normalViewPr>
  <p:slideViewPr>
    <p:cSldViewPr snapToGrid="0" snapToObjects="1">
      <p:cViewPr varScale="1">
        <p:scale>
          <a:sx n="146" d="100"/>
          <a:sy n="146" d="100"/>
        </p:scale>
        <p:origin x="138"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5"/>
          <p:cNvSpPr>
            <a:spLocks noGrp="1"/>
          </p:cNvSpPr>
          <p:nvPr>
            <p:ph type="body" sz="quarter" idx="11" hasCustomPrompt="1"/>
          </p:nvPr>
        </p:nvSpPr>
        <p:spPr>
          <a:xfrm>
            <a:off x="4029482" y="2781301"/>
            <a:ext cx="1078183" cy="363537"/>
          </a:xfrm>
        </p:spPr>
        <p:txBody>
          <a:bodyPr>
            <a:noAutofit/>
          </a:bodyPr>
          <a:lstStyle>
            <a:lvl1pPr>
              <a:defRPr sz="11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4029482" y="2781301"/>
            <a:ext cx="1078183" cy="363537"/>
          </a:xfrm>
        </p:spPr>
        <p:txBody>
          <a:bodyPr>
            <a:noAutofit/>
          </a:bodyPr>
          <a:lstStyle>
            <a:lvl1pPr>
              <a:defRPr sz="1100"/>
            </a:lvl1pPr>
          </a:lstStyle>
          <a:p>
            <a:pPr lvl="0"/>
            <a:r>
              <a:rPr lang="en-US" dirty="0"/>
              <a:t>Add Your Subtitle</a:t>
            </a:r>
          </a:p>
        </p:txBody>
      </p:sp>
      <p:sp>
        <p:nvSpPr>
          <p:cNvPr id="5" name="Title 1"/>
          <p:cNvSpPr>
            <a:spLocks noGrp="1"/>
          </p:cNvSpPr>
          <p:nvPr>
            <p:ph type="title" hasCustomPrompt="1"/>
          </p:nvPr>
        </p:nvSpPr>
        <p:spPr>
          <a:xfrm>
            <a:off x="2521853" y="1178529"/>
            <a:ext cx="4157402" cy="1461740"/>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5" name="Title 1"/>
          <p:cNvSpPr>
            <a:spLocks noGrp="1"/>
          </p:cNvSpPr>
          <p:nvPr>
            <p:ph type="title" hasCustomPrompt="1"/>
          </p:nvPr>
        </p:nvSpPr>
        <p:spPr>
          <a:xfrm>
            <a:off x="3792145" y="767414"/>
            <a:ext cx="1571359" cy="539017"/>
          </a:xfrm>
        </p:spPr>
        <p:txBody>
          <a:bodyPr>
            <a:noAutofit/>
          </a:bodyPr>
          <a:lstStyle>
            <a:lvl1pPr>
              <a:defRPr sz="18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47720" y="529881"/>
            <a:ext cx="8239079" cy="4083738"/>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8/28/2016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rgbClr val="4F384D"/>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D4CEBA"/>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D4CEBA"/>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solidFill>
                <a:srgbClr val="4F384D"/>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404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790042"/>
            <a:ext cx="8281241" cy="4220869"/>
          </a:xfrm>
        </p:spPr>
        <p:txBody>
          <a:bodyPr>
            <a:normAutofit lnSpcReduction="10000"/>
          </a:bodyPr>
          <a:lstStyle/>
          <a:p>
            <a:pPr marL="227013" indent="-227013" algn="l">
              <a:buFont typeface="Arial" panose="020B0604020202020204" pitchFamily="34" charset="0"/>
              <a:buChar char="•"/>
            </a:pPr>
            <a:r>
              <a:rPr lang="en-US" dirty="0">
                <a:latin typeface="Calibri" panose="020F0502020204030204" pitchFamily="34" charset="0"/>
              </a:rPr>
              <a:t>John 1:1-3 In the beginning was the Word, and the Word was with God, and the Word was God. 2 The same was in the beginning with God.  3 All things were made by him; and without him was not any thing made that was made.</a:t>
            </a:r>
          </a:p>
          <a:p>
            <a:pPr marL="227013" indent="-227013" algn="l">
              <a:buFont typeface="Arial" panose="020B0604020202020204" pitchFamily="34" charset="0"/>
              <a:buChar char="•"/>
            </a:pPr>
            <a:r>
              <a:rPr lang="en-US" dirty="0">
                <a:latin typeface="Calibri" panose="020F0502020204030204" pitchFamily="34" charset="0"/>
              </a:rPr>
              <a:t>1Co 15:52  In a moment, in the twinkling of an eye, at the last trump: for the trumpet shall sound, and the dead shall be raised incorruptible, and we shall be changed.</a:t>
            </a:r>
          </a:p>
        </p:txBody>
      </p:sp>
    </p:spTree>
    <p:extLst>
      <p:ext uri="{BB962C8B-B14F-4D97-AF65-F5344CB8AC3E}">
        <p14:creationId xmlns:p14="http://schemas.microsoft.com/office/powerpoint/2010/main" val="49239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latin typeface="Myriad Pro" panose="020B0503030403020204" pitchFamily="34" charset="0"/>
              </a:rPr>
              <a:t>What science has discovered in recent years is that the atom is made up of a universe of particles.</a:t>
            </a:r>
          </a:p>
          <a:p>
            <a:r>
              <a:rPr lang="en-US" dirty="0">
                <a:latin typeface="Myriad Pro" panose="020B0503030403020204" pitchFamily="34" charset="0"/>
              </a:rPr>
              <a:t>And the smaller they reduce its components, (down to the levels of quantum and string theory) they find that it all has the </a:t>
            </a:r>
            <a:br>
              <a:rPr lang="en-US" dirty="0">
                <a:latin typeface="Myriad Pro" panose="020B0503030403020204" pitchFamily="34" charset="0"/>
              </a:rPr>
            </a:br>
            <a:r>
              <a:rPr lang="en-US" dirty="0">
                <a:latin typeface="Myriad Pro" panose="020B0503030403020204" pitchFamily="34" charset="0"/>
              </a:rPr>
              <a:t>characteristics of what?  </a:t>
            </a:r>
            <a:r>
              <a:rPr lang="en-US" u="sng" dirty="0">
                <a:latin typeface="Myriad Pro" panose="020B0503030403020204" pitchFamily="34" charset="0"/>
              </a:rPr>
              <a:t>SOUND</a:t>
            </a:r>
            <a:r>
              <a:rPr lang="en-US" dirty="0">
                <a:latin typeface="Myriad Pro" panose="020B0503030403020204" pitchFamily="34" charset="0"/>
              </a:rPr>
              <a:t>.</a:t>
            </a:r>
          </a:p>
        </p:txBody>
      </p:sp>
      <p:sp>
        <p:nvSpPr>
          <p:cNvPr id="2" name="Title 1"/>
          <p:cNvSpPr>
            <a:spLocks noGrp="1"/>
          </p:cNvSpPr>
          <p:nvPr>
            <p:ph type="title"/>
          </p:nvPr>
        </p:nvSpPr>
        <p:spPr/>
        <p:txBody>
          <a:bodyPr/>
          <a:lstStyle/>
          <a:p>
            <a:r>
              <a:rPr lang="en-US" dirty="0">
                <a:solidFill>
                  <a:srgbClr val="D4CEBA"/>
                </a:solidFill>
                <a:latin typeface="Trajan Pro" panose="02020502050506020301" pitchFamily="18" charset="0"/>
              </a:rPr>
              <a:t>BY FAITH</a:t>
            </a:r>
          </a:p>
        </p:txBody>
      </p:sp>
    </p:spTree>
    <p:extLst>
      <p:ext uri="{BB962C8B-B14F-4D97-AF65-F5344CB8AC3E}">
        <p14:creationId xmlns:p14="http://schemas.microsoft.com/office/powerpoint/2010/main" val="1405483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790042"/>
            <a:ext cx="8281241" cy="4220869"/>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Gen 1:1  In the beginning God created the heaven and the earth.</a:t>
            </a:r>
          </a:p>
          <a:p>
            <a:pPr marL="227013" indent="-227013" algn="l">
              <a:buFont typeface="Arial" panose="020B0604020202020204" pitchFamily="34" charset="0"/>
              <a:buChar char="•"/>
            </a:pPr>
            <a:r>
              <a:rPr lang="en-US" dirty="0">
                <a:latin typeface="Calibri" panose="020F0502020204030204" pitchFamily="34" charset="0"/>
              </a:rPr>
              <a:t>Gen 1:3  And God said, Let there be light: and there was light.</a:t>
            </a:r>
          </a:p>
        </p:txBody>
      </p:sp>
    </p:spTree>
    <p:extLst>
      <p:ext uri="{BB962C8B-B14F-4D97-AF65-F5344CB8AC3E}">
        <p14:creationId xmlns:p14="http://schemas.microsoft.com/office/powerpoint/2010/main" val="67872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790042"/>
            <a:ext cx="8281241" cy="4220869"/>
          </a:xfrm>
        </p:spPr>
        <p:txBody>
          <a:bodyPr>
            <a:normAutofit fontScale="85000" lnSpcReduction="20000"/>
          </a:bodyPr>
          <a:lstStyle/>
          <a:p>
            <a:pPr marL="227013" indent="-227013" algn="l">
              <a:buFont typeface="Arial" panose="020B0604020202020204" pitchFamily="34" charset="0"/>
              <a:buChar char="•"/>
            </a:pPr>
            <a:r>
              <a:rPr lang="en-US" dirty="0">
                <a:latin typeface="Calibri" panose="020F0502020204030204" pitchFamily="34" charset="0"/>
              </a:rPr>
              <a:t>Col 1:12-17  Giving thanks unto the Father, which hath made us meet to be partakers of the inheritance of the saints in light: 13 Who hath delivered us from the power of darkness, and hath translated us into the kingdom of his dear Son: 14 In whom we have redemption through his blood, even the forgiveness of sins: 15 Who is the image of the invisible God, the firstborn of every creature: 16 For by him were all things created, that are in heaven, and that are in earth, visible and invisible, whether they be thrones, or dominions, or principalities, or powers: all things were created by him, and for him: 17 And he is before all things, and by him all things consist.</a:t>
            </a:r>
          </a:p>
        </p:txBody>
      </p:sp>
    </p:spTree>
    <p:extLst>
      <p:ext uri="{BB962C8B-B14F-4D97-AF65-F5344CB8AC3E}">
        <p14:creationId xmlns:p14="http://schemas.microsoft.com/office/powerpoint/2010/main" val="240536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fontScale="92500" lnSpcReduction="20000"/>
          </a:bodyPr>
          <a:lstStyle/>
          <a:p>
            <a:pPr marL="457200" indent="-457200" algn="l">
              <a:buFont typeface="Arial" panose="020B0604020202020204" pitchFamily="34" charset="0"/>
              <a:buChar char="•"/>
            </a:pPr>
            <a:r>
              <a:rPr lang="en-US" dirty="0">
                <a:latin typeface="Myriad Pro" panose="020B0503030403020204" pitchFamily="34" charset="0"/>
              </a:rPr>
              <a:t>Point 2: Physical reality was literally </a:t>
            </a:r>
            <a:r>
              <a:rPr lang="en-US" u="sng" dirty="0">
                <a:latin typeface="Myriad Pro" panose="020B0503030403020204" pitchFamily="34" charset="0"/>
              </a:rPr>
              <a:t>manifest</a:t>
            </a:r>
            <a:r>
              <a:rPr lang="en-US" dirty="0">
                <a:latin typeface="Myriad Pro" panose="020B0503030403020204" pitchFamily="34" charset="0"/>
              </a:rPr>
              <a:t> by the </a:t>
            </a:r>
            <a:r>
              <a:rPr lang="en-US" u="sng" dirty="0">
                <a:latin typeface="Myriad Pro" panose="020B0503030403020204" pitchFamily="34" charset="0"/>
              </a:rPr>
              <a:t>Word</a:t>
            </a:r>
            <a:r>
              <a:rPr lang="en-US" dirty="0">
                <a:latin typeface="Myriad Pro" panose="020B0503030403020204" pitchFamily="34" charset="0"/>
              </a:rPr>
              <a:t> of God. </a:t>
            </a:r>
          </a:p>
          <a:p>
            <a:pPr marL="457200" indent="-457200" algn="l">
              <a:buFont typeface="Arial" panose="020B0604020202020204" pitchFamily="34" charset="0"/>
              <a:buChar char="•"/>
            </a:pPr>
            <a:r>
              <a:rPr lang="en-US" dirty="0">
                <a:latin typeface="Myriad Pro" panose="020B0503030403020204" pitchFamily="34" charset="0"/>
              </a:rPr>
              <a:t>Regardless what you may think – it cannot contradict its </a:t>
            </a:r>
            <a:r>
              <a:rPr lang="en-US" u="sng" dirty="0">
                <a:latin typeface="Myriad Pro" panose="020B0503030403020204" pitchFamily="34" charset="0"/>
              </a:rPr>
              <a:t>nature</a:t>
            </a:r>
            <a:r>
              <a:rPr lang="en-US" dirty="0">
                <a:latin typeface="Myriad Pro" panose="020B0503030403020204" pitchFamily="34" charset="0"/>
              </a:rPr>
              <a:t>.  It consists by the very word of God.</a:t>
            </a:r>
          </a:p>
          <a:p>
            <a:pPr marL="457200" indent="-457200" algn="l">
              <a:buFont typeface="Arial" panose="020B0604020202020204" pitchFamily="34" charset="0"/>
              <a:buChar char="•"/>
            </a:pPr>
            <a:r>
              <a:rPr lang="en-US" dirty="0">
                <a:latin typeface="Myriad Pro" panose="020B0503030403020204" pitchFamily="34" charset="0"/>
              </a:rPr>
              <a:t>AND SO…You MUST </a:t>
            </a:r>
            <a:r>
              <a:rPr lang="en-US" u="sng" dirty="0">
                <a:latin typeface="Myriad Pro" panose="020B0503030403020204" pitchFamily="34" charset="0"/>
              </a:rPr>
              <a:t>DO</a:t>
            </a:r>
            <a:r>
              <a:rPr lang="en-US" dirty="0">
                <a:latin typeface="Myriad Pro" panose="020B0503030403020204" pitchFamily="34" charset="0"/>
              </a:rPr>
              <a:t> THE SAME!</a:t>
            </a:r>
          </a:p>
          <a:p>
            <a:pPr marL="457200" indent="-457200" algn="l">
              <a:buFont typeface="Arial" panose="020B0604020202020204" pitchFamily="34" charset="0"/>
              <a:buChar char="•"/>
            </a:pPr>
            <a:r>
              <a:rPr lang="en-US" dirty="0">
                <a:latin typeface="Myriad Pro" panose="020B0503030403020204" pitchFamily="34" charset="0"/>
              </a:rPr>
              <a:t>Point 3: Your </a:t>
            </a:r>
            <a:r>
              <a:rPr lang="en-US" u="sng" dirty="0">
                <a:latin typeface="Myriad Pro" panose="020B0503030403020204" pitchFamily="34" charset="0"/>
              </a:rPr>
              <a:t>belief</a:t>
            </a:r>
            <a:r>
              <a:rPr lang="en-US" dirty="0">
                <a:latin typeface="Myriad Pro" panose="020B0503030403020204" pitchFamily="34" charset="0"/>
              </a:rPr>
              <a:t> in God’s word determines your </a:t>
            </a:r>
            <a:r>
              <a:rPr lang="en-US" u="sng" dirty="0">
                <a:latin typeface="Myriad Pro" panose="020B0503030403020204" pitchFamily="34" charset="0"/>
              </a:rPr>
              <a:t>personal reality </a:t>
            </a:r>
            <a:r>
              <a:rPr lang="en-US" dirty="0">
                <a:latin typeface="Myriad Pro" panose="020B0503030403020204" pitchFamily="34" charset="0"/>
              </a:rPr>
              <a:t>before God.</a:t>
            </a:r>
          </a:p>
        </p:txBody>
      </p:sp>
      <p:sp>
        <p:nvSpPr>
          <p:cNvPr id="2" name="Title 1"/>
          <p:cNvSpPr>
            <a:spLocks noGrp="1"/>
          </p:cNvSpPr>
          <p:nvPr>
            <p:ph type="title"/>
          </p:nvPr>
        </p:nvSpPr>
        <p:spPr/>
        <p:txBody>
          <a:bodyPr/>
          <a:lstStyle/>
          <a:p>
            <a:r>
              <a:rPr lang="en-US" dirty="0">
                <a:solidFill>
                  <a:srgbClr val="D4CEBA"/>
                </a:solidFill>
                <a:latin typeface="Trajan Pro" panose="02020502050506020301" pitchFamily="18" charset="0"/>
              </a:rPr>
              <a:t>BY FAITH</a:t>
            </a:r>
          </a:p>
        </p:txBody>
      </p:sp>
    </p:spTree>
    <p:extLst>
      <p:ext uri="{BB962C8B-B14F-4D97-AF65-F5344CB8AC3E}">
        <p14:creationId xmlns:p14="http://schemas.microsoft.com/office/powerpoint/2010/main" val="367704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7720" y="529881"/>
            <a:ext cx="8239079" cy="1791978"/>
          </a:xfrm>
        </p:spPr>
        <p:txBody>
          <a:bodyPr/>
          <a:lstStyle/>
          <a:p>
            <a:r>
              <a:rPr lang="en-US" dirty="0">
                <a:solidFill>
                  <a:srgbClr val="4F384D"/>
                </a:solidFill>
                <a:latin typeface="Trajan Pro 3" panose="02020502050503020301" pitchFamily="18" charset="0"/>
              </a:rPr>
              <a:t>All faith is… </a:t>
            </a:r>
          </a:p>
          <a:p>
            <a:r>
              <a:rPr lang="en-US" dirty="0">
                <a:solidFill>
                  <a:srgbClr val="4F384D"/>
                </a:solidFill>
                <a:latin typeface="Trajan Pro 3" panose="02020502050503020301" pitchFamily="18" charset="0"/>
              </a:rPr>
              <a:t>is </a:t>
            </a:r>
            <a:r>
              <a:rPr lang="en-US" u="sng" dirty="0">
                <a:solidFill>
                  <a:srgbClr val="4F384D"/>
                </a:solidFill>
                <a:latin typeface="Trajan Pro 3" panose="02020502050503020301" pitchFamily="18" charset="0"/>
              </a:rPr>
              <a:t>taking</a:t>
            </a:r>
            <a:r>
              <a:rPr lang="en-US" dirty="0">
                <a:solidFill>
                  <a:srgbClr val="4F384D"/>
                </a:solidFill>
                <a:latin typeface="Trajan Pro 3" panose="02020502050503020301" pitchFamily="18" charset="0"/>
              </a:rPr>
              <a:t> God at His Word!</a:t>
            </a:r>
          </a:p>
        </p:txBody>
      </p:sp>
    </p:spTree>
    <p:extLst>
      <p:ext uri="{BB962C8B-B14F-4D97-AF65-F5344CB8AC3E}">
        <p14:creationId xmlns:p14="http://schemas.microsoft.com/office/powerpoint/2010/main" val="544258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790042"/>
            <a:ext cx="8281241" cy="4220869"/>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Rom 3:4  God forbid: yea, let God be true, but every man a liar; as it is written, That thou </a:t>
            </a:r>
            <a:r>
              <a:rPr lang="en-US" dirty="0" err="1">
                <a:latin typeface="Calibri" panose="020F0502020204030204" pitchFamily="34" charset="0"/>
              </a:rPr>
              <a:t>mightest</a:t>
            </a:r>
            <a:r>
              <a:rPr lang="en-US" dirty="0">
                <a:latin typeface="Calibri" panose="020F0502020204030204" pitchFamily="34" charset="0"/>
              </a:rPr>
              <a:t> be justified in thy sayings, and </a:t>
            </a:r>
            <a:r>
              <a:rPr lang="en-US" dirty="0" err="1">
                <a:latin typeface="Calibri" panose="020F0502020204030204" pitchFamily="34" charset="0"/>
              </a:rPr>
              <a:t>mightest</a:t>
            </a:r>
            <a:r>
              <a:rPr lang="en-US" dirty="0">
                <a:latin typeface="Calibri" panose="020F0502020204030204" pitchFamily="34" charset="0"/>
              </a:rPr>
              <a:t> overcome when thou art judged.</a:t>
            </a:r>
          </a:p>
          <a:p>
            <a:pPr marL="227013" indent="-227013" algn="l">
              <a:buFont typeface="Arial" panose="020B0604020202020204" pitchFamily="34" charset="0"/>
              <a:buChar char="•"/>
            </a:pPr>
            <a:r>
              <a:rPr lang="en-US" dirty="0" err="1">
                <a:latin typeface="Calibri" panose="020F0502020204030204" pitchFamily="34" charset="0"/>
              </a:rPr>
              <a:t>Deut</a:t>
            </a:r>
            <a:r>
              <a:rPr lang="en-US" dirty="0">
                <a:latin typeface="Calibri" panose="020F0502020204030204" pitchFamily="34" charset="0"/>
              </a:rPr>
              <a:t> 32:20  And he said, I will hide my face from them, I will see what their end shall be: for they are a very </a:t>
            </a:r>
            <a:r>
              <a:rPr lang="en-US" dirty="0" err="1">
                <a:latin typeface="Calibri" panose="020F0502020204030204" pitchFamily="34" charset="0"/>
              </a:rPr>
              <a:t>froward</a:t>
            </a:r>
            <a:r>
              <a:rPr lang="en-US" dirty="0">
                <a:latin typeface="Calibri" panose="020F0502020204030204" pitchFamily="34" charset="0"/>
              </a:rPr>
              <a:t> generation, children in whom is no faith.</a:t>
            </a:r>
          </a:p>
        </p:txBody>
      </p:sp>
    </p:spTree>
    <p:extLst>
      <p:ext uri="{BB962C8B-B14F-4D97-AF65-F5344CB8AC3E}">
        <p14:creationId xmlns:p14="http://schemas.microsoft.com/office/powerpoint/2010/main" val="32406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7720" y="601601"/>
            <a:ext cx="8239079" cy="3880754"/>
          </a:xfrm>
        </p:spPr>
        <p:txBody>
          <a:bodyPr>
            <a:normAutofit/>
          </a:bodyPr>
          <a:lstStyle/>
          <a:p>
            <a:r>
              <a:rPr lang="en-US" dirty="0">
                <a:solidFill>
                  <a:srgbClr val="4F384D"/>
                </a:solidFill>
                <a:latin typeface="Trajan Pro 3" panose="02020502050503020301" pitchFamily="18" charset="0"/>
              </a:rPr>
              <a:t>Faithlessness is why you </a:t>
            </a:r>
            <a:br>
              <a:rPr lang="en-US" dirty="0">
                <a:solidFill>
                  <a:srgbClr val="4F384D"/>
                </a:solidFill>
                <a:latin typeface="Trajan Pro 3" panose="02020502050503020301" pitchFamily="18" charset="0"/>
              </a:rPr>
            </a:br>
            <a:r>
              <a:rPr lang="en-US" u="sng" dirty="0">
                <a:solidFill>
                  <a:srgbClr val="4F384D"/>
                </a:solidFill>
                <a:latin typeface="Trajan Pro 3" panose="02020502050503020301" pitchFamily="18" charset="0"/>
              </a:rPr>
              <a:t>CANNOT</a:t>
            </a:r>
            <a:r>
              <a:rPr lang="en-US" dirty="0">
                <a:solidFill>
                  <a:srgbClr val="4F384D"/>
                </a:solidFill>
                <a:latin typeface="Trajan Pro 3" panose="02020502050503020301" pitchFamily="18" charset="0"/>
              </a:rPr>
              <a:t> see God in your life!</a:t>
            </a:r>
          </a:p>
          <a:p>
            <a:r>
              <a:rPr lang="en-US" dirty="0">
                <a:solidFill>
                  <a:srgbClr val="4F384D"/>
                </a:solidFill>
                <a:latin typeface="Trajan Pro 3" panose="02020502050503020301" pitchFamily="18" charset="0"/>
              </a:rPr>
              <a:t>Your world view is in direct </a:t>
            </a:r>
            <a:r>
              <a:rPr lang="en-US" u="sng" dirty="0">
                <a:solidFill>
                  <a:srgbClr val="4F384D"/>
                </a:solidFill>
                <a:latin typeface="Trajan Pro 3" panose="02020502050503020301" pitchFamily="18" charset="0"/>
              </a:rPr>
              <a:t>conflict</a:t>
            </a:r>
            <a:r>
              <a:rPr lang="en-US" dirty="0">
                <a:solidFill>
                  <a:srgbClr val="4F384D"/>
                </a:solidFill>
                <a:latin typeface="Trajan Pro 3" panose="02020502050503020301" pitchFamily="18" charset="0"/>
              </a:rPr>
              <a:t> with the truth of </a:t>
            </a:r>
            <a:br>
              <a:rPr lang="en-US" dirty="0">
                <a:solidFill>
                  <a:srgbClr val="4F384D"/>
                </a:solidFill>
                <a:latin typeface="Trajan Pro 3" panose="02020502050503020301" pitchFamily="18" charset="0"/>
              </a:rPr>
            </a:br>
            <a:r>
              <a:rPr lang="en-US" dirty="0">
                <a:solidFill>
                  <a:srgbClr val="4F384D"/>
                </a:solidFill>
                <a:latin typeface="Trajan Pro 3" panose="02020502050503020301" pitchFamily="18" charset="0"/>
              </a:rPr>
              <a:t>God’s word.  Unbelief doesn’t </a:t>
            </a:r>
            <a:br>
              <a:rPr lang="en-US" dirty="0">
                <a:solidFill>
                  <a:srgbClr val="4F384D"/>
                </a:solidFill>
                <a:latin typeface="Trajan Pro 3" panose="02020502050503020301" pitchFamily="18" charset="0"/>
              </a:rPr>
            </a:br>
            <a:r>
              <a:rPr lang="en-US" dirty="0">
                <a:solidFill>
                  <a:srgbClr val="4F384D"/>
                </a:solidFill>
                <a:latin typeface="Trajan Pro 3" panose="02020502050503020301" pitchFamily="18" charset="0"/>
              </a:rPr>
              <a:t>make the Word wrong</a:t>
            </a:r>
          </a:p>
        </p:txBody>
      </p:sp>
    </p:spTree>
    <p:extLst>
      <p:ext uri="{BB962C8B-B14F-4D97-AF65-F5344CB8AC3E}">
        <p14:creationId xmlns:p14="http://schemas.microsoft.com/office/powerpoint/2010/main" val="3516873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790042"/>
            <a:ext cx="8281241" cy="4220869"/>
          </a:xfrm>
        </p:spPr>
        <p:txBody>
          <a:bodyPr>
            <a:normAutofit fontScale="92500" lnSpcReduction="20000"/>
          </a:bodyPr>
          <a:lstStyle/>
          <a:p>
            <a:pPr marL="227013" indent="-227013" algn="l">
              <a:buFont typeface="Arial" panose="020B0604020202020204" pitchFamily="34" charset="0"/>
              <a:buChar char="•"/>
            </a:pPr>
            <a:r>
              <a:rPr lang="en-US" dirty="0">
                <a:latin typeface="Calibri" panose="020F0502020204030204" pitchFamily="34" charset="0"/>
              </a:rPr>
              <a:t>Rom 10:13-17  For whosoever shall call upon the name of the Lord shall be saved. (14) How then shall they call on him in whom they have not believed? and how shall they believe in him of whom they have not heard? and how shall they hear without a preacher? (15) And how shall they preach, except they be sent? as it is written, How beautiful are the feet of them that preach the gospel of peace, and bring glad tidings of good things!  (16) But they have not all obeyed the gospel. For Esaias </a:t>
            </a:r>
            <a:r>
              <a:rPr lang="en-US" dirty="0" err="1">
                <a:latin typeface="Calibri" panose="020F0502020204030204" pitchFamily="34" charset="0"/>
              </a:rPr>
              <a:t>saith</a:t>
            </a:r>
            <a:r>
              <a:rPr lang="en-US" dirty="0">
                <a:latin typeface="Calibri" panose="020F0502020204030204" pitchFamily="34" charset="0"/>
              </a:rPr>
              <a:t>, Lord, who hath believed our report? (17) So then faith cometh by hearing, and hearing by the word of God.</a:t>
            </a:r>
          </a:p>
        </p:txBody>
      </p:sp>
    </p:spTree>
    <p:extLst>
      <p:ext uri="{BB962C8B-B14F-4D97-AF65-F5344CB8AC3E}">
        <p14:creationId xmlns:p14="http://schemas.microsoft.com/office/powerpoint/2010/main" val="238564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790042"/>
            <a:ext cx="8281241" cy="4220869"/>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Act 4:12  Neither is there salvation in any other: for there is none other name under heaven given among men, whereby we must be saved.</a:t>
            </a:r>
          </a:p>
        </p:txBody>
      </p:sp>
    </p:spTree>
    <p:extLst>
      <p:ext uri="{BB962C8B-B14F-4D97-AF65-F5344CB8AC3E}">
        <p14:creationId xmlns:p14="http://schemas.microsoft.com/office/powerpoint/2010/main" val="340061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solidFill>
                <a:srgbClr val="4F384D"/>
              </a:solidFill>
            </a:endParaRPr>
          </a:p>
        </p:txBody>
      </p:sp>
      <p:sp>
        <p:nvSpPr>
          <p:cNvPr id="2" name="Title 1"/>
          <p:cNvSpPr>
            <a:spLocks noGrp="1"/>
          </p:cNvSpPr>
          <p:nvPr>
            <p:ph type="title"/>
          </p:nvPr>
        </p:nvSpPr>
        <p:spPr>
          <a:xfrm>
            <a:off x="833932" y="1499616"/>
            <a:ext cx="7161581" cy="1645222"/>
          </a:xfrm>
        </p:spPr>
        <p:txBody>
          <a:bodyPr/>
          <a:lstStyle/>
          <a:p>
            <a:r>
              <a:rPr lang="en-US" dirty="0">
                <a:latin typeface="Trajan Pro" panose="02020502050506020301" pitchFamily="18" charset="0"/>
              </a:rPr>
              <a:t>Defining Faith</a:t>
            </a:r>
          </a:p>
        </p:txBody>
      </p:sp>
    </p:spTree>
    <p:extLst>
      <p:ext uri="{BB962C8B-B14F-4D97-AF65-F5344CB8AC3E}">
        <p14:creationId xmlns:p14="http://schemas.microsoft.com/office/powerpoint/2010/main" val="389385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790042"/>
            <a:ext cx="8281241" cy="4220869"/>
          </a:xfrm>
        </p:spPr>
        <p:txBody>
          <a:bodyPr>
            <a:normAutofit fontScale="92500" lnSpcReduction="10000"/>
          </a:bodyPr>
          <a:lstStyle/>
          <a:p>
            <a:pPr marL="227013" indent="-227013" algn="l">
              <a:buFont typeface="Arial" panose="020B0604020202020204" pitchFamily="34" charset="0"/>
              <a:buChar char="•"/>
            </a:pPr>
            <a:r>
              <a:rPr lang="en-US" dirty="0">
                <a:latin typeface="Calibri" panose="020F0502020204030204" pitchFamily="34" charset="0"/>
              </a:rPr>
              <a:t>Rom 10:8-11  But what </a:t>
            </a:r>
            <a:r>
              <a:rPr lang="en-US" dirty="0" err="1">
                <a:latin typeface="Calibri" panose="020F0502020204030204" pitchFamily="34" charset="0"/>
              </a:rPr>
              <a:t>saith</a:t>
            </a:r>
            <a:r>
              <a:rPr lang="en-US" dirty="0">
                <a:latin typeface="Calibri" panose="020F0502020204030204" pitchFamily="34" charset="0"/>
              </a:rPr>
              <a:t> it? The word is nigh thee, even in thy mouth, and in thy heart: that is, the word of faith, which we preach;  (9)  That if thou shalt confess with thy mouth the Lord Jesus, and shalt believe in thine heart that God hath raised him from the dead, thou shalt be saved.  (10)  For with the heart man believeth unto righteousness; and with the mouth confession is made unto salvation.  (11)  For the scripture </a:t>
            </a:r>
            <a:r>
              <a:rPr lang="en-US" dirty="0" err="1">
                <a:latin typeface="Calibri" panose="020F0502020204030204" pitchFamily="34" charset="0"/>
              </a:rPr>
              <a:t>saith</a:t>
            </a:r>
            <a:r>
              <a:rPr lang="en-US" dirty="0">
                <a:latin typeface="Calibri" panose="020F0502020204030204" pitchFamily="34" charset="0"/>
              </a:rPr>
              <a:t>, Whosoever believeth on him shall not be ashamed.</a:t>
            </a:r>
          </a:p>
        </p:txBody>
      </p:sp>
    </p:spTree>
    <p:extLst>
      <p:ext uri="{BB962C8B-B14F-4D97-AF65-F5344CB8AC3E}">
        <p14:creationId xmlns:p14="http://schemas.microsoft.com/office/powerpoint/2010/main" val="402621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790042"/>
            <a:ext cx="8281241" cy="4220869"/>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Eph 2:8  For by grace are ye saved through faith; and that not of yourselves: it is the gift of God:</a:t>
            </a:r>
          </a:p>
        </p:txBody>
      </p:sp>
    </p:spTree>
    <p:extLst>
      <p:ext uri="{BB962C8B-B14F-4D97-AF65-F5344CB8AC3E}">
        <p14:creationId xmlns:p14="http://schemas.microsoft.com/office/powerpoint/2010/main" val="248585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907085"/>
            <a:ext cx="8206339" cy="4480703"/>
          </a:xfrm>
        </p:spPr>
        <p:txBody>
          <a:bodyPr>
            <a:normAutofit/>
          </a:bodyPr>
          <a:lstStyle/>
          <a:p>
            <a:pPr marL="457200" indent="-457200" algn="l">
              <a:buFont typeface="Arial" panose="020B0604020202020204" pitchFamily="34" charset="0"/>
              <a:buChar char="•"/>
            </a:pPr>
            <a:r>
              <a:rPr lang="en-US" dirty="0">
                <a:latin typeface="Myriad Pro" panose="020B0503030403020204" pitchFamily="34" charset="0"/>
              </a:rPr>
              <a:t>FINAL APPLICATION</a:t>
            </a:r>
          </a:p>
          <a:p>
            <a:pPr lvl="1">
              <a:buFont typeface="Wingdings" panose="05000000000000000000" pitchFamily="2" charset="2"/>
              <a:buChar char="§"/>
            </a:pPr>
            <a:r>
              <a:rPr lang="en-US" dirty="0">
                <a:latin typeface="Myriad Pro" panose="020B0503030403020204" pitchFamily="34" charset="0"/>
              </a:rPr>
              <a:t>You were saved through faith. Eph 2:8-9</a:t>
            </a:r>
          </a:p>
          <a:p>
            <a:pPr lvl="1">
              <a:buFont typeface="Wingdings" panose="05000000000000000000" pitchFamily="2" charset="2"/>
              <a:buChar char="§"/>
            </a:pPr>
            <a:r>
              <a:rPr lang="en-US" sz="2800" dirty="0">
                <a:latin typeface="Myriad Pro" panose="020B0503030403020204" pitchFamily="34" charset="0"/>
              </a:rPr>
              <a:t>Unless you believed the Gospel you could not receive Christ’s salvation.</a:t>
            </a:r>
          </a:p>
          <a:p>
            <a:pPr lvl="1">
              <a:buFont typeface="Wingdings" panose="05000000000000000000" pitchFamily="2" charset="2"/>
              <a:buChar char="§"/>
            </a:pPr>
            <a:r>
              <a:rPr lang="en-US" sz="2800" dirty="0">
                <a:latin typeface="Myriad Pro" panose="020B0503030403020204" pitchFamily="34" charset="0"/>
              </a:rPr>
              <a:t>What was true at salvation is true for every day since.  You have to live your life according to faith in God’s Word. Why?</a:t>
            </a:r>
          </a:p>
          <a:p>
            <a:pPr lvl="1">
              <a:buFont typeface="Wingdings" panose="05000000000000000000" pitchFamily="2" charset="2"/>
              <a:buChar char="§"/>
            </a:pPr>
            <a:r>
              <a:rPr lang="en-US" sz="2800" dirty="0">
                <a:latin typeface="Myriad Pro" panose="020B0503030403020204" pitchFamily="34" charset="0"/>
              </a:rPr>
              <a:t>Your faith is directly </a:t>
            </a:r>
            <a:r>
              <a:rPr lang="en-US" sz="2800" u="sng" dirty="0">
                <a:latin typeface="Myriad Pro" panose="020B0503030403020204" pitchFamily="34" charset="0"/>
              </a:rPr>
              <a:t>TIED</a:t>
            </a:r>
            <a:r>
              <a:rPr lang="en-US" sz="2800" dirty="0">
                <a:latin typeface="Myriad Pro" panose="020B0503030403020204" pitchFamily="34" charset="0"/>
              </a:rPr>
              <a:t> to your reality (to the fulfillment of His promises in your life!)</a:t>
            </a:r>
          </a:p>
          <a:p>
            <a:pPr lvl="1">
              <a:buFont typeface="Wingdings" panose="05000000000000000000" pitchFamily="2" charset="2"/>
              <a:buChar char="§"/>
            </a:pPr>
            <a:endParaRPr lang="en-US" sz="2800" dirty="0">
              <a:latin typeface="Myriad Pro" panose="020B0503030403020204" pitchFamily="34" charset="0"/>
            </a:endParaRP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spTree>
    <p:extLst>
      <p:ext uri="{BB962C8B-B14F-4D97-AF65-F5344CB8AC3E}">
        <p14:creationId xmlns:p14="http://schemas.microsoft.com/office/powerpoint/2010/main" val="386849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31694" y="700392"/>
            <a:ext cx="8570259" cy="4445346"/>
          </a:xfrm>
        </p:spPr>
        <p:txBody>
          <a:bodyPr>
            <a:normAutofit fontScale="92500" lnSpcReduction="20000"/>
          </a:bodyPr>
          <a:lstStyle/>
          <a:p>
            <a:pPr marL="227013" indent="-227013" algn="l">
              <a:buFont typeface="Arial" panose="020B0604020202020204" pitchFamily="34" charset="0"/>
              <a:buChar char="•"/>
            </a:pPr>
            <a:r>
              <a:rPr lang="en-US" dirty="0">
                <a:latin typeface="Calibri" panose="020F0502020204030204" pitchFamily="34" charset="0"/>
              </a:rPr>
              <a:t>Mat 14:28-33  And Peter answered him and said, Lord, if it be thou, bid me come unto thee on the water.  (29)  And he said, Come. And when Peter was come down out of the ship, he walked on the water, to go to Jesus.  (30)  But when he saw the wind boisterous, he was afraid; and beginning to sink, he cried, saying, Lord, save me.  (31)  And immediately Jesus stretched forth his hand, and caught him, and said unto him, O thou of little faith, wherefore didst thou doubt?  (32)  And when they were come into the ship, the wind ceased.  (33)  Then they that were in the ship came and worshipped him, saying, Of a truth thou art the Son of God.</a:t>
            </a:r>
          </a:p>
        </p:txBody>
      </p:sp>
    </p:spTree>
    <p:extLst>
      <p:ext uri="{BB962C8B-B14F-4D97-AF65-F5344CB8AC3E}">
        <p14:creationId xmlns:p14="http://schemas.microsoft.com/office/powerpoint/2010/main" val="188411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301533" y="878541"/>
            <a:ext cx="4082208" cy="4082208"/>
          </a:xfrm>
          <a:prstGeom prst="rect">
            <a:avLst/>
          </a:prstGeom>
        </p:spPr>
      </p:pic>
    </p:spTree>
    <p:extLst>
      <p:ext uri="{BB962C8B-B14F-4D97-AF65-F5344CB8AC3E}">
        <p14:creationId xmlns:p14="http://schemas.microsoft.com/office/powerpoint/2010/main" val="1986494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790042"/>
            <a:ext cx="8281241" cy="4220869"/>
          </a:xfrm>
        </p:spPr>
        <p:txBody>
          <a:bodyPr>
            <a:normAutofit/>
          </a:bodyPr>
          <a:lstStyle/>
          <a:p>
            <a:pPr marL="227013" indent="-227013" algn="l">
              <a:buFont typeface="Arial" panose="020B0604020202020204" pitchFamily="34" charset="0"/>
              <a:buChar char="•"/>
            </a:pPr>
            <a:r>
              <a:rPr lang="en-US" dirty="0" err="1">
                <a:latin typeface="Calibri" panose="020F0502020204030204" pitchFamily="34" charset="0"/>
              </a:rPr>
              <a:t>Heb</a:t>
            </a:r>
            <a:r>
              <a:rPr lang="en-US" dirty="0">
                <a:latin typeface="Calibri" panose="020F0502020204030204" pitchFamily="34" charset="0"/>
              </a:rPr>
              <a:t> 11:6  But without faith it is impossible to please him: for he that cometh to God must believe that he is, and that he is a rewarder of them that diligently seek him.</a:t>
            </a:r>
          </a:p>
          <a:p>
            <a:pPr marL="227013" indent="-227013" algn="l">
              <a:buFont typeface="Arial" panose="020B0604020202020204" pitchFamily="34" charset="0"/>
              <a:buChar char="•"/>
            </a:pPr>
            <a:r>
              <a:rPr lang="en-US" dirty="0" err="1">
                <a:latin typeface="Calibri" panose="020F0502020204030204" pitchFamily="34" charset="0"/>
              </a:rPr>
              <a:t>Heb</a:t>
            </a:r>
            <a:r>
              <a:rPr lang="en-US" dirty="0">
                <a:latin typeface="Calibri" panose="020F0502020204030204" pitchFamily="34" charset="0"/>
              </a:rPr>
              <a:t> 10:38  Now the just shall live by faith: but if any man draw back, my soul shall have no pleasure in him.</a:t>
            </a:r>
          </a:p>
        </p:txBody>
      </p:sp>
    </p:spTree>
    <p:extLst>
      <p:ext uri="{BB962C8B-B14F-4D97-AF65-F5344CB8AC3E}">
        <p14:creationId xmlns:p14="http://schemas.microsoft.com/office/powerpoint/2010/main" val="271307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790042"/>
            <a:ext cx="8206339" cy="4220869"/>
          </a:xfrm>
        </p:spPr>
        <p:txBody>
          <a:bodyPr>
            <a:normAutofit fontScale="85000" lnSpcReduction="20000"/>
          </a:bodyPr>
          <a:lstStyle/>
          <a:p>
            <a:pPr marL="227013" indent="-227013" algn="l">
              <a:buFont typeface="Arial" panose="020B0604020202020204" pitchFamily="34" charset="0"/>
              <a:buChar char="•"/>
            </a:pPr>
            <a:r>
              <a:rPr lang="en-US" dirty="0">
                <a:latin typeface="Calibri" panose="020F0502020204030204" pitchFamily="34" charset="0"/>
              </a:rPr>
              <a:t>1 </a:t>
            </a:r>
            <a:r>
              <a:rPr lang="en-US" dirty="0" err="1">
                <a:latin typeface="Calibri" panose="020F0502020204030204" pitchFamily="34" charset="0"/>
              </a:rPr>
              <a:t>Thes</a:t>
            </a:r>
            <a:r>
              <a:rPr lang="en-US" dirty="0">
                <a:latin typeface="Calibri" panose="020F0502020204030204" pitchFamily="34" charset="0"/>
              </a:rPr>
              <a:t> 3:1-5 Wherefore when we could no longer forbear, we thought it good to be left at Athens alone; 2  And sent Timotheus, our brother, and minister of God, and our </a:t>
            </a:r>
            <a:r>
              <a:rPr lang="en-US" dirty="0" err="1">
                <a:latin typeface="Calibri" panose="020F0502020204030204" pitchFamily="34" charset="0"/>
              </a:rPr>
              <a:t>fellowlabourer</a:t>
            </a:r>
            <a:r>
              <a:rPr lang="en-US" dirty="0">
                <a:latin typeface="Calibri" panose="020F0502020204030204" pitchFamily="34" charset="0"/>
              </a:rPr>
              <a:t> in the gospel of Christ, to establish you, and to comfort you concerning your faith: 3  That no man should be moved by these afflictions: for yourselves know that we are appointed thereunto. 4  For verily, when we were with you, we told you before that we should suffer tribulation; even as it came to pass, and ye know.5  For this cause, when I could no longer forbear, I sent to know your faith, lest by some means the tempter have tempted you, and our </a:t>
            </a:r>
            <a:r>
              <a:rPr lang="en-US" dirty="0" err="1">
                <a:latin typeface="Calibri" panose="020F0502020204030204" pitchFamily="34" charset="0"/>
              </a:rPr>
              <a:t>labour</a:t>
            </a:r>
            <a:r>
              <a:rPr lang="en-US" dirty="0">
                <a:latin typeface="Calibri" panose="020F0502020204030204" pitchFamily="34" charset="0"/>
              </a:rPr>
              <a:t> be in vain. </a:t>
            </a:r>
          </a:p>
        </p:txBody>
      </p:sp>
    </p:spTree>
    <p:extLst>
      <p:ext uri="{BB962C8B-B14F-4D97-AF65-F5344CB8AC3E}">
        <p14:creationId xmlns:p14="http://schemas.microsoft.com/office/powerpoint/2010/main" val="347834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790042"/>
            <a:ext cx="8281241" cy="4220869"/>
          </a:xfrm>
        </p:spPr>
        <p:txBody>
          <a:bodyPr>
            <a:normAutofit fontScale="85000" lnSpcReduction="20000"/>
          </a:bodyPr>
          <a:lstStyle/>
          <a:p>
            <a:pPr marL="227013" indent="-227013" algn="l">
              <a:buFont typeface="Arial" panose="020B0604020202020204" pitchFamily="34" charset="0"/>
              <a:buChar char="•"/>
            </a:pPr>
            <a:r>
              <a:rPr lang="en-US" dirty="0">
                <a:latin typeface="Calibri" panose="020F0502020204030204" pitchFamily="34" charset="0"/>
              </a:rPr>
              <a:t>Eph 3:16-21 That he would grant you, according to the riches of his glory, to be strengthened with might by his Spirit in the inner man; 17That Christ may dwell in your hearts by faith; that ye, being rooted and grounded in love,  18 May be able to comprehend with all saints what is the breadth, and length, and depth, and height;  19 And to know the love of Christ, which </a:t>
            </a:r>
            <a:r>
              <a:rPr lang="en-US" dirty="0" err="1">
                <a:latin typeface="Calibri" panose="020F0502020204030204" pitchFamily="34" charset="0"/>
              </a:rPr>
              <a:t>passeth</a:t>
            </a:r>
            <a:r>
              <a:rPr lang="en-US" dirty="0">
                <a:latin typeface="Calibri" panose="020F0502020204030204" pitchFamily="34" charset="0"/>
              </a:rPr>
              <a:t> knowledge, that ye might be filled with all the </a:t>
            </a:r>
            <a:r>
              <a:rPr lang="en-US" dirty="0" err="1">
                <a:latin typeface="Calibri" panose="020F0502020204030204" pitchFamily="34" charset="0"/>
              </a:rPr>
              <a:t>fulness</a:t>
            </a:r>
            <a:r>
              <a:rPr lang="en-US" dirty="0">
                <a:latin typeface="Calibri" panose="020F0502020204030204" pitchFamily="34" charset="0"/>
              </a:rPr>
              <a:t> of God.  20 Now unto him that is able to do exceeding abundantly above all that we ask or think, according to the power that </a:t>
            </a:r>
            <a:r>
              <a:rPr lang="en-US" dirty="0" err="1">
                <a:latin typeface="Calibri" panose="020F0502020204030204" pitchFamily="34" charset="0"/>
              </a:rPr>
              <a:t>worketh</a:t>
            </a:r>
            <a:r>
              <a:rPr lang="en-US" dirty="0">
                <a:latin typeface="Calibri" panose="020F0502020204030204" pitchFamily="34" charset="0"/>
              </a:rPr>
              <a:t> in us,  21 Unto him be glory in the church by Christ Jesus throughout all ages, world without end. Amen.</a:t>
            </a:r>
          </a:p>
        </p:txBody>
      </p:sp>
    </p:spTree>
    <p:extLst>
      <p:ext uri="{BB962C8B-B14F-4D97-AF65-F5344CB8AC3E}">
        <p14:creationId xmlns:p14="http://schemas.microsoft.com/office/powerpoint/2010/main" val="341223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907085"/>
            <a:ext cx="8206339" cy="4008729"/>
          </a:xfrm>
        </p:spPr>
        <p:txBody>
          <a:bodyPr/>
          <a:lstStyle/>
          <a:p>
            <a:pPr marL="457200" indent="-457200" algn="l">
              <a:buFont typeface="Arial" panose="020B0604020202020204" pitchFamily="34" charset="0"/>
              <a:buChar char="•"/>
            </a:pPr>
            <a:r>
              <a:rPr lang="en-US" dirty="0">
                <a:latin typeface="Myriad Pro" panose="020B0503030403020204" pitchFamily="34" charset="0"/>
              </a:rPr>
              <a:t>FOCUSING ON FAITH</a:t>
            </a:r>
          </a:p>
          <a:p>
            <a:pPr lvl="1">
              <a:buFont typeface="Wingdings" panose="05000000000000000000" pitchFamily="2" charset="2"/>
              <a:buChar char="§"/>
            </a:pPr>
            <a:r>
              <a:rPr lang="en-US" dirty="0">
                <a:latin typeface="Myriad Pro" panose="020B0503030403020204" pitchFamily="34" charset="0"/>
              </a:rPr>
              <a:t>Point 1: Your faith is the most </a:t>
            </a:r>
            <a:r>
              <a:rPr lang="en-US" u="sng" dirty="0">
                <a:latin typeface="Myriad Pro" panose="020B0503030403020204" pitchFamily="34" charset="0"/>
              </a:rPr>
              <a:t>powerful</a:t>
            </a:r>
            <a:r>
              <a:rPr lang="en-US" dirty="0">
                <a:latin typeface="Myriad Pro" panose="020B0503030403020204" pitchFamily="34" charset="0"/>
              </a:rPr>
              <a:t> thing that God has given you to use!  </a:t>
            </a:r>
          </a:p>
          <a:p>
            <a:pPr lvl="1">
              <a:buFont typeface="Wingdings" panose="05000000000000000000" pitchFamily="2" charset="2"/>
              <a:buChar char="§"/>
            </a:pPr>
            <a:r>
              <a:rPr lang="en-US" dirty="0">
                <a:latin typeface="Myriad Pro" panose="020B0503030403020204" pitchFamily="34" charset="0"/>
              </a:rPr>
              <a:t>Through your faith, (God’s power, His promises,) His Word is made </a:t>
            </a:r>
            <a:r>
              <a:rPr lang="en-US" u="sng" dirty="0">
                <a:latin typeface="Myriad Pro" panose="020B0503030403020204" pitchFamily="34" charset="0"/>
              </a:rPr>
              <a:t>REALITY</a:t>
            </a:r>
            <a:r>
              <a:rPr lang="en-US" dirty="0">
                <a:latin typeface="Myriad Pro" panose="020B0503030403020204" pitchFamily="34" charset="0"/>
              </a:rPr>
              <a:t> in your life.</a:t>
            </a:r>
          </a:p>
          <a:p>
            <a:pPr lvl="1">
              <a:buFont typeface="Wingdings" panose="05000000000000000000" pitchFamily="2" charset="2"/>
              <a:buChar char="§"/>
            </a:pPr>
            <a:endParaRPr lang="en-US" sz="2800" dirty="0">
              <a:latin typeface="Myriad Pro" panose="020B0503030403020204" pitchFamily="34" charset="0"/>
            </a:endParaRP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spTree>
    <p:extLst>
      <p:ext uri="{BB962C8B-B14F-4D97-AF65-F5344CB8AC3E}">
        <p14:creationId xmlns:p14="http://schemas.microsoft.com/office/powerpoint/2010/main" val="375220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907085"/>
            <a:ext cx="8206339" cy="4008729"/>
          </a:xfrm>
        </p:spPr>
        <p:txBody>
          <a:bodyPr>
            <a:normAutofit/>
          </a:bodyPr>
          <a:lstStyle/>
          <a:p>
            <a:pPr marL="457200" indent="-457200" algn="l">
              <a:buFont typeface="Arial" panose="020B0604020202020204" pitchFamily="34" charset="0"/>
              <a:buChar char="•"/>
            </a:pPr>
            <a:r>
              <a:rPr lang="en-US" dirty="0">
                <a:latin typeface="Myriad Pro" panose="020B0503030403020204" pitchFamily="34" charset="0"/>
              </a:rPr>
              <a:t>FOCUSING ON FAITH</a:t>
            </a:r>
          </a:p>
          <a:p>
            <a:pPr lvl="1">
              <a:buFont typeface="Wingdings" panose="05000000000000000000" pitchFamily="2" charset="2"/>
              <a:buChar char="§"/>
            </a:pPr>
            <a:r>
              <a:rPr lang="en-US" dirty="0">
                <a:latin typeface="Myriad Pro" panose="020B0503030403020204" pitchFamily="34" charset="0"/>
              </a:rPr>
              <a:t>Substance = “to support / the essence” </a:t>
            </a:r>
          </a:p>
          <a:p>
            <a:pPr lvl="1">
              <a:buFont typeface="Wingdings" panose="05000000000000000000" pitchFamily="2" charset="2"/>
              <a:buChar char="§"/>
            </a:pPr>
            <a:r>
              <a:rPr lang="en-US" dirty="0">
                <a:latin typeface="Myriad Pro" panose="020B0503030403020204" pitchFamily="34" charset="0"/>
              </a:rPr>
              <a:t>Faith is “substance” of things HOPED for.  It has weight.  It is </a:t>
            </a:r>
            <a:r>
              <a:rPr lang="en-US" u="sng" dirty="0">
                <a:latin typeface="Myriad Pro" panose="020B0503030403020204" pitchFamily="34" charset="0"/>
              </a:rPr>
              <a:t>production</a:t>
            </a:r>
            <a:r>
              <a:rPr lang="en-US" dirty="0">
                <a:latin typeface="Myriad Pro" panose="020B0503030403020204" pitchFamily="34" charset="0"/>
              </a:rPr>
              <a:t>.</a:t>
            </a:r>
          </a:p>
          <a:p>
            <a:pPr lvl="1">
              <a:buFont typeface="Wingdings" panose="05000000000000000000" pitchFamily="2" charset="2"/>
              <a:buChar char="§"/>
            </a:pPr>
            <a:r>
              <a:rPr lang="en-US" dirty="0">
                <a:latin typeface="Myriad Pro" panose="020B0503030403020204" pitchFamily="34" charset="0"/>
              </a:rPr>
              <a:t>Bible definition: Hope, of things hoped for = these are </a:t>
            </a:r>
            <a:r>
              <a:rPr lang="en-US" u="sng" dirty="0">
                <a:latin typeface="Myriad Pro" panose="020B0503030403020204" pitchFamily="34" charset="0"/>
              </a:rPr>
              <a:t>expected</a:t>
            </a:r>
            <a:r>
              <a:rPr lang="en-US" dirty="0">
                <a:latin typeface="Myriad Pro" panose="020B0503030403020204" pitchFamily="34" charset="0"/>
              </a:rPr>
              <a:t> things!</a:t>
            </a:r>
          </a:p>
          <a:p>
            <a:pPr lvl="1">
              <a:buFont typeface="Wingdings" panose="05000000000000000000" pitchFamily="2" charset="2"/>
              <a:buChar char="§"/>
            </a:pPr>
            <a:r>
              <a:rPr lang="en-US" dirty="0">
                <a:latin typeface="Myriad Pro" panose="020B0503030403020204" pitchFamily="34" charset="0"/>
              </a:rPr>
              <a:t>Evidence = “</a:t>
            </a:r>
            <a:r>
              <a:rPr lang="en-US" u="sng" dirty="0">
                <a:latin typeface="Myriad Pro" panose="020B0503030403020204" pitchFamily="34" charset="0"/>
              </a:rPr>
              <a:t>proof</a:t>
            </a:r>
            <a:r>
              <a:rPr lang="en-US" dirty="0">
                <a:latin typeface="Myriad Pro" panose="020B0503030403020204" pitchFamily="34" charset="0"/>
              </a:rPr>
              <a:t>” </a:t>
            </a:r>
            <a:endParaRPr lang="en-US" sz="2800" dirty="0">
              <a:latin typeface="Myriad Pro" panose="020B0503030403020204" pitchFamily="34" charset="0"/>
            </a:endParaRP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spTree>
    <p:extLst>
      <p:ext uri="{BB962C8B-B14F-4D97-AF65-F5344CB8AC3E}">
        <p14:creationId xmlns:p14="http://schemas.microsoft.com/office/powerpoint/2010/main" val="286519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4F384D"/>
                </a:solidFill>
                <a:latin typeface="Trajan Pro 3" panose="02020502050503020301" pitchFamily="18" charset="0"/>
              </a:rPr>
              <a:t>Add Text</a:t>
            </a:r>
          </a:p>
        </p:txBody>
      </p:sp>
      <p:pic>
        <p:nvPicPr>
          <p:cNvPr id="11" name="Picture 10"/>
          <p:cNvPicPr>
            <a:picLocks noChangeAspect="1"/>
          </p:cNvPicPr>
          <p:nvPr/>
        </p:nvPicPr>
        <p:blipFill>
          <a:blip r:embed="rId2"/>
          <a:stretch>
            <a:fillRect/>
          </a:stretch>
        </p:blipFill>
        <p:spPr>
          <a:xfrm>
            <a:off x="1045158" y="1001894"/>
            <a:ext cx="7053683" cy="3139712"/>
          </a:xfrm>
          <a:prstGeom prst="rect">
            <a:avLst/>
          </a:prstGeom>
        </p:spPr>
      </p:pic>
    </p:spTree>
    <p:extLst>
      <p:ext uri="{BB962C8B-B14F-4D97-AF65-F5344CB8AC3E}">
        <p14:creationId xmlns:p14="http://schemas.microsoft.com/office/powerpoint/2010/main" val="289888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907085"/>
            <a:ext cx="8206339" cy="4008729"/>
          </a:xfrm>
        </p:spPr>
        <p:txBody>
          <a:bodyPr>
            <a:normAutofit lnSpcReduction="10000"/>
          </a:bodyPr>
          <a:lstStyle/>
          <a:p>
            <a:pPr marL="457200" indent="-457200" algn="l">
              <a:buFont typeface="Arial" panose="020B0604020202020204" pitchFamily="34" charset="0"/>
              <a:buChar char="•"/>
            </a:pPr>
            <a:r>
              <a:rPr lang="en-US" dirty="0">
                <a:latin typeface="Myriad Pro" panose="020B0503030403020204" pitchFamily="34" charset="0"/>
              </a:rPr>
              <a:t>FOCUSING ON FAITH</a:t>
            </a:r>
          </a:p>
          <a:p>
            <a:pPr lvl="1">
              <a:buFont typeface="Wingdings" panose="05000000000000000000" pitchFamily="2" charset="2"/>
              <a:buChar char="§"/>
            </a:pPr>
            <a:r>
              <a:rPr lang="en-US" dirty="0">
                <a:latin typeface="Myriad Pro" panose="020B0503030403020204" pitchFamily="34" charset="0"/>
              </a:rPr>
              <a:t>Substance = “to support / the essence” </a:t>
            </a:r>
          </a:p>
          <a:p>
            <a:pPr lvl="1">
              <a:buFont typeface="Wingdings" panose="05000000000000000000" pitchFamily="2" charset="2"/>
              <a:buChar char="§"/>
            </a:pPr>
            <a:r>
              <a:rPr lang="en-US" dirty="0">
                <a:latin typeface="Myriad Pro" panose="020B0503030403020204" pitchFamily="34" charset="0"/>
              </a:rPr>
              <a:t>Faith is “substance” of things HOPED for.  It has weight.  It is </a:t>
            </a:r>
            <a:r>
              <a:rPr lang="en-US" u="sng" dirty="0">
                <a:latin typeface="Myriad Pro" panose="020B0503030403020204" pitchFamily="34" charset="0"/>
              </a:rPr>
              <a:t>production</a:t>
            </a:r>
            <a:r>
              <a:rPr lang="en-US" dirty="0">
                <a:latin typeface="Myriad Pro" panose="020B0503030403020204" pitchFamily="34" charset="0"/>
              </a:rPr>
              <a:t>.</a:t>
            </a:r>
          </a:p>
          <a:p>
            <a:pPr lvl="1">
              <a:buFont typeface="Wingdings" panose="05000000000000000000" pitchFamily="2" charset="2"/>
              <a:buChar char="§"/>
            </a:pPr>
            <a:r>
              <a:rPr lang="en-US" dirty="0">
                <a:latin typeface="Myriad Pro" panose="020B0503030403020204" pitchFamily="34" charset="0"/>
              </a:rPr>
              <a:t>Bible definition: Hope, of things hoped for = these are </a:t>
            </a:r>
            <a:r>
              <a:rPr lang="en-US" u="sng" dirty="0">
                <a:latin typeface="Myriad Pro" panose="020B0503030403020204" pitchFamily="34" charset="0"/>
              </a:rPr>
              <a:t>expected</a:t>
            </a:r>
            <a:r>
              <a:rPr lang="en-US" dirty="0">
                <a:latin typeface="Myriad Pro" panose="020B0503030403020204" pitchFamily="34" charset="0"/>
              </a:rPr>
              <a:t> things!</a:t>
            </a:r>
          </a:p>
          <a:p>
            <a:pPr lvl="1">
              <a:buFont typeface="Wingdings" panose="05000000000000000000" pitchFamily="2" charset="2"/>
              <a:buChar char="§"/>
            </a:pPr>
            <a:r>
              <a:rPr lang="en-US" dirty="0">
                <a:latin typeface="Myriad Pro" panose="020B0503030403020204" pitchFamily="34" charset="0"/>
              </a:rPr>
              <a:t>Evidence = “</a:t>
            </a:r>
            <a:r>
              <a:rPr lang="en-US" u="sng" dirty="0">
                <a:latin typeface="Myriad Pro" panose="020B0503030403020204" pitchFamily="34" charset="0"/>
              </a:rPr>
              <a:t>proof</a:t>
            </a:r>
            <a:r>
              <a:rPr lang="en-US" dirty="0">
                <a:latin typeface="Myriad Pro" panose="020B0503030403020204" pitchFamily="34" charset="0"/>
              </a:rPr>
              <a:t>” </a:t>
            </a:r>
          </a:p>
          <a:p>
            <a:pPr lvl="1">
              <a:buFont typeface="Wingdings" panose="05000000000000000000" pitchFamily="2" charset="2"/>
              <a:buChar char="§"/>
            </a:pPr>
            <a:r>
              <a:rPr lang="en-US" sz="2800" dirty="0">
                <a:latin typeface="Myriad Pro" panose="020B0503030403020204" pitchFamily="34" charset="0"/>
              </a:rPr>
              <a:t>Substance = “confidence”</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spTree>
    <p:extLst>
      <p:ext uri="{BB962C8B-B14F-4D97-AF65-F5344CB8AC3E}">
        <p14:creationId xmlns:p14="http://schemas.microsoft.com/office/powerpoint/2010/main" val="350417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4F384D"/>
                </a:solidFill>
                <a:latin typeface="Trajan Pro 3" panose="02020502050503020301" pitchFamily="18" charset="0"/>
              </a:rPr>
              <a:t>Add Text</a:t>
            </a:r>
          </a:p>
        </p:txBody>
      </p:sp>
      <p:pic>
        <p:nvPicPr>
          <p:cNvPr id="3" name="Picture 2"/>
          <p:cNvPicPr>
            <a:picLocks noChangeAspect="1"/>
          </p:cNvPicPr>
          <p:nvPr/>
        </p:nvPicPr>
        <p:blipFill>
          <a:blip r:embed="rId2"/>
          <a:stretch>
            <a:fillRect/>
          </a:stretch>
        </p:blipFill>
        <p:spPr>
          <a:xfrm>
            <a:off x="860095" y="458160"/>
            <a:ext cx="7414327" cy="4167363"/>
          </a:xfrm>
          <a:prstGeom prst="rect">
            <a:avLst/>
          </a:prstGeom>
        </p:spPr>
      </p:pic>
    </p:spTree>
    <p:extLst>
      <p:ext uri="{BB962C8B-B14F-4D97-AF65-F5344CB8AC3E}">
        <p14:creationId xmlns:p14="http://schemas.microsoft.com/office/powerpoint/2010/main" val="737409525"/>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895</TotalTime>
  <Words>1501</Words>
  <Application>Microsoft Office PowerPoint</Application>
  <PresentationFormat>On-screen Show (16:9)</PresentationFormat>
  <Paragraphs>54</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Georgia</vt:lpstr>
      <vt:lpstr>Myriad Pro</vt:lpstr>
      <vt:lpstr>Trajan Pro</vt:lpstr>
      <vt:lpstr>Trajan Pro 3</vt:lpstr>
      <vt:lpstr>Wingdings</vt:lpstr>
      <vt:lpstr>Default</vt:lpstr>
      <vt:lpstr>PowerPoint Presentation</vt:lpstr>
      <vt:lpstr>Defining Faith</vt:lpstr>
      <vt:lpstr>PowerPoint Presentation</vt:lpstr>
      <vt:lpstr>PowerPoint Presentation</vt:lpstr>
      <vt:lpstr>BY FAITH</vt:lpstr>
      <vt:lpstr>BY FAITH</vt:lpstr>
      <vt:lpstr>PowerPoint Presentation</vt:lpstr>
      <vt:lpstr>BY FAITH</vt:lpstr>
      <vt:lpstr>PowerPoint Presentation</vt:lpstr>
      <vt:lpstr>PowerPoint Presentation</vt:lpstr>
      <vt:lpstr>BY FAITH</vt:lpstr>
      <vt:lpstr>PowerPoint Presentation</vt:lpstr>
      <vt:lpstr>PowerPoint Presentation</vt:lpstr>
      <vt:lpstr>BY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BY FAITH</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Audio Visual</cp:lastModifiedBy>
  <cp:revision>28</cp:revision>
  <dcterms:created xsi:type="dcterms:W3CDTF">2014-03-26T14:03:34Z</dcterms:created>
  <dcterms:modified xsi:type="dcterms:W3CDTF">2016-08-28T13:40:04Z</dcterms:modified>
</cp:coreProperties>
</file>